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  <p:sldId id="272" r:id="rId9"/>
    <p:sldId id="263" r:id="rId10"/>
    <p:sldId id="265" r:id="rId11"/>
    <p:sldId id="264" r:id="rId12"/>
    <p:sldId id="268" r:id="rId13"/>
    <p:sldId id="267" r:id="rId14"/>
    <p:sldId id="266" r:id="rId15"/>
    <p:sldId id="269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8BBB-D8D9-4C8E-8F1F-914D903EA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58193-12B3-4A8B-918B-83AB9CF74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BB90D-1FC3-4FFF-A21E-F9DF3B5C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F0869-3B0A-4522-ACA2-F8B53974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56A72-9528-4F86-B18A-F2263214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6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FAED-2CB5-4250-BAFA-94722A66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F8523-5AC0-44A3-A856-C3A9484AD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D4EB1-0A52-4689-870C-6D6FA83FA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51E3E-03BF-41CB-B40D-5FE818D8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02ADA-6BCB-42C0-8541-08801E7C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8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E8392F-BC53-49A0-8F80-CA7682E73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1AC0C-C7A7-43A6-8427-6729411E2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1142C-61E5-47BC-B5E6-8DC46D7E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2F748-FC60-485C-B965-E2935152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CC8FF-AB75-49BC-A56F-54C56A0A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0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D697-FD32-42D4-BB9D-14E07311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A936-C6D3-4A65-90F0-8B35B3905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C2AEE-2615-4548-8E02-43AAEE35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CE841-16B2-45A1-A8E0-CC4DDC9E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FB56E-49B3-4820-BF1C-34393D79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3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B3F4-D49D-4178-AD18-6DCCCB24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305C-9705-421E-972E-C5C53319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045AB-D921-457D-9013-4FF36C0C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26100-CC08-463B-9347-03BD2CA46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104C-2290-45A4-8AC0-F3F33C97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6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9A9D-D39E-40D7-9820-8BED185A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C1573-8691-46F0-81B0-C29B007A3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8174E-4C01-40B8-842F-6B9CAF9BF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B17E4-621C-43BB-9FB9-0CD109BC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BC2AA-0573-49E9-80B8-18580F229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E5291-1DFE-4600-9586-1EA6DA68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3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E62E-D7EB-4DE5-844A-7EA66B05A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FE6DB-7F38-4E14-BDCD-574C08FD4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B097A-A499-4F43-A565-E92A1ED44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C8D57-F89D-4389-B2BA-FB924453E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5C7C5-54CA-4A4E-BC87-419CF6654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2AFA4C-89A4-4B14-8FDC-AC478628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D90A2-3B14-41FA-993B-DA0CF8C8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98118-C710-4F81-BE1C-52A491CD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4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2406-9D48-4438-ABB6-9A25C18F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24248-5CBB-4D03-97E4-DB906211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27100-37D9-4B82-B981-A54420DB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40EAF-6A5E-49C7-89EC-A9D515A0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3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E7AF3-FC8D-4B15-B8E4-1FF0DD88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3A1D1-DBFF-41FF-89FC-23BC6CC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2C5E8-267E-4E9E-945F-6DA3AEBC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7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8283-D363-44B9-A0C6-B7B0369E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BD8-A345-4F0D-AB49-0F9ED76B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2F749-61F2-4154-BA16-3B75F4EB9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E9FDF-D44B-4DD3-98E8-3F352884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D6585-A096-4FA8-9654-8EA8D8DC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68F20-ACAD-4724-AA4B-3CD479EB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8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5237-8783-4475-AD3E-F4750062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4C9740-7C01-4D46-A5CF-0F9439A76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6398E-7337-4516-AB9E-086454730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3859F-EA03-427A-9CFC-29A8F6F5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90ED8-F242-405A-9392-9D455617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B1BCF-B2E0-4585-B68D-79C993D1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3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4BF8DF-D944-4967-9AEB-84FF13C5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1704E-9B4A-482B-86BD-AEADE27C4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2121A-E429-47C5-8771-75785E8CC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5424D-83F8-4EA4-BDDE-EB28B5ADC040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4E7D4-8BB0-4C3A-97C5-9EA5AC2BA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DFF53-0674-4384-AF3A-17E311F1C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88F95-8F2A-4CA6-AA2C-BD9CC5CB4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0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knuckles.com/rgbsliders.html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11777813?app_id=12296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38840688?app_id=12296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38505448?app_id=12296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n-e-r-v-o-u-s.com/cellCycl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enprocessing.org/sketch/78346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hyperlink" Target="https://www.openprocessing.org/sketch/5105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processing.org/sketch/386707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openprocessing.org/sketch/623979" TargetMode="Externa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04750-9F47-4563-A051-F8DF7654B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7" t="9091" r="572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B1EEE-D0A6-4AA5-BAFD-6EBA3B4F6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latin typeface="Courier New" panose="02070309020205020404" pitchFamily="49" charset="0"/>
                <a:cs typeface="Courier New" panose="02070309020205020404" pitchFamily="49" charset="0"/>
              </a:rPr>
              <a:t>Creative Coding w/ Processing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DD4B7-4239-4FF4-A673-E0E6A7E0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sz="1300"/>
              <a:t>Chapin Technology Day</a:t>
            </a:r>
          </a:p>
          <a:p>
            <a:pPr algn="l"/>
            <a:r>
              <a:rPr lang="en-US" sz="1300"/>
              <a:t>2019.12.13</a:t>
            </a:r>
          </a:p>
        </p:txBody>
      </p:sp>
    </p:spTree>
    <p:extLst>
      <p:ext uri="{BB962C8B-B14F-4D97-AF65-F5344CB8AC3E}">
        <p14:creationId xmlns:p14="http://schemas.microsoft.com/office/powerpoint/2010/main" val="92441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3E710-1D7F-45AD-AD72-EEA910DE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Computer programs are like complicated flowcharts which tell the computer what to do!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result for flow chart">
            <a:extLst>
              <a:ext uri="{FF2B5EF4-FFF2-40B4-BE49-F238E27FC236}">
                <a16:creationId xmlns:a16="http://schemas.microsoft.com/office/drawing/2014/main" id="{103F677D-3BA6-40A0-89B2-D12C859896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4698" y="2426818"/>
            <a:ext cx="40896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Flowchart example">
            <a:extLst>
              <a:ext uri="{FF2B5EF4-FFF2-40B4-BE49-F238E27FC236}">
                <a16:creationId xmlns:a16="http://schemas.microsoft.com/office/drawing/2014/main" id="{0CFAEAFA-5CEB-46FA-88BA-71950B49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563805"/>
            <a:ext cx="5455917" cy="372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67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Image result for computer code">
            <a:extLst>
              <a:ext uri="{FF2B5EF4-FFF2-40B4-BE49-F238E27FC236}">
                <a16:creationId xmlns:a16="http://schemas.microsoft.com/office/drawing/2014/main" id="{AD8B2DF4-4A4A-4BD6-A1E0-19068A49A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3267" y="643467"/>
            <a:ext cx="3952064" cy="32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omputer code">
            <a:extLst>
              <a:ext uri="{FF2B5EF4-FFF2-40B4-BE49-F238E27FC236}">
                <a16:creationId xmlns:a16="http://schemas.microsoft.com/office/drawing/2014/main" id="{CE324702-CF18-4821-A6D1-76D7D5B1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6" y="841594"/>
            <a:ext cx="5291665" cy="288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04A7F-D88A-407F-8F29-D34E32DA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What is a “programming language”?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1C86D-9FB9-4ECB-91D8-EFF8B4245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4930626" cy="2102444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system for giving the computer its flowchart instructions in a format it will understand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Syntax </a:t>
            </a:r>
            <a:r>
              <a:rPr lang="en-US" sz="2000" dirty="0">
                <a:solidFill>
                  <a:schemeClr val="bg1"/>
                </a:solidFill>
              </a:rPr>
              <a:t>is a fancy word for the “grammar” of a programming language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Computer programs must perfectly follow the syntax of their language or they won’t work!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084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AECE1-88CB-4A8B-A974-C5E15591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Location, Location, Location!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Image result for cartesian grid">
            <a:extLst>
              <a:ext uri="{FF2B5EF4-FFF2-40B4-BE49-F238E27FC236}">
                <a16:creationId xmlns:a16="http://schemas.microsoft.com/office/drawing/2014/main" id="{19447DA7-2E32-4191-B181-45277BBC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8978" y="2426818"/>
            <a:ext cx="3601094" cy="362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C9138917-AFFD-42EB-A4E1-EE260E829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85" y="2645642"/>
            <a:ext cx="4889893" cy="319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EA3124-4554-473F-86A9-6D3C1999610E}"/>
              </a:ext>
            </a:extLst>
          </p:cNvPr>
          <p:cNvSpPr txBox="1"/>
          <p:nvPr/>
        </p:nvSpPr>
        <p:spPr>
          <a:xfrm>
            <a:off x="1258978" y="6055123"/>
            <a:ext cx="3601094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600"/>
              <a:t>Normal Cartesian Grid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A5580-C3D7-4858-9F50-23A35538FBF9}"/>
              </a:ext>
            </a:extLst>
          </p:cNvPr>
          <p:cNvSpPr txBox="1"/>
          <p:nvPr/>
        </p:nvSpPr>
        <p:spPr>
          <a:xfrm>
            <a:off x="6728085" y="5836298"/>
            <a:ext cx="4889893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600"/>
              <a:t>Processing Orientation</a:t>
            </a:r>
          </a:p>
        </p:txBody>
      </p:sp>
    </p:spTree>
    <p:extLst>
      <p:ext uri="{BB962C8B-B14F-4D97-AF65-F5344CB8AC3E}">
        <p14:creationId xmlns:p14="http://schemas.microsoft.com/office/powerpoint/2010/main" val="3620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6D687-BC24-41FD-A9AE-F598834C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The </a:t>
            </a:r>
            <a:r>
              <a:rPr lang="en-US" sz="4800" i="1">
                <a:solidFill>
                  <a:schemeClr val="bg1"/>
                </a:solidFill>
              </a:rPr>
              <a:t>rect</a:t>
            </a:r>
            <a:r>
              <a:rPr lang="en-US" sz="4800">
                <a:solidFill>
                  <a:schemeClr val="bg1"/>
                </a:solidFill>
              </a:rPr>
              <a:t> function</a:t>
            </a: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FB328-9D73-4650-B9E5-E0E70DB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300" dirty="0">
                <a:solidFill>
                  <a:schemeClr val="bg1"/>
                </a:solidFill>
              </a:rPr>
              <a:t>Syntax</a:t>
            </a:r>
            <a:r>
              <a:rPr lang="en-US" sz="2300" i="1" dirty="0">
                <a:solidFill>
                  <a:schemeClr val="bg1"/>
                </a:solidFill>
              </a:rPr>
              <a:t>: </a:t>
            </a:r>
            <a:r>
              <a:rPr lang="en-US" sz="23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23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3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x,y,w,l</a:t>
            </a:r>
            <a:r>
              <a:rPr lang="en-US" sz="23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Function Name: </a:t>
            </a:r>
            <a:r>
              <a:rPr lang="en-US" sz="1900" i="1" dirty="0" err="1">
                <a:solidFill>
                  <a:schemeClr val="bg1"/>
                </a:solidFill>
              </a:rPr>
              <a:t>rect</a:t>
            </a:r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Argument 1: horizontal location</a:t>
            </a:r>
          </a:p>
          <a:p>
            <a:r>
              <a:rPr lang="en-US" sz="1900" dirty="0">
                <a:solidFill>
                  <a:schemeClr val="bg1"/>
                </a:solidFill>
              </a:rPr>
              <a:t>Argument 2: vertical location</a:t>
            </a:r>
          </a:p>
          <a:p>
            <a:r>
              <a:rPr lang="en-US" sz="1900" dirty="0">
                <a:solidFill>
                  <a:schemeClr val="bg1"/>
                </a:solidFill>
              </a:rPr>
              <a:t>Argument 3: Horizontal width</a:t>
            </a:r>
          </a:p>
          <a:p>
            <a:r>
              <a:rPr lang="en-US" sz="1900" dirty="0">
                <a:solidFill>
                  <a:schemeClr val="bg1"/>
                </a:solidFill>
              </a:rPr>
              <a:t>Argument 4: Vertical length </a:t>
            </a:r>
          </a:p>
        </p:txBody>
      </p:sp>
      <p:pic>
        <p:nvPicPr>
          <p:cNvPr id="7" name="Picture 6" descr="A picture containing monitor, screen, television&#10;&#10;Description automatically generated">
            <a:extLst>
              <a:ext uri="{FF2B5EF4-FFF2-40B4-BE49-F238E27FC236}">
                <a16:creationId xmlns:a16="http://schemas.microsoft.com/office/drawing/2014/main" id="{80B97389-D234-46F0-92A6-1C19B4D0D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47" y="-1"/>
            <a:ext cx="8073155" cy="51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8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519A-4566-4F20-BA13-1EF75028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line of code…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FFC7-D64D-475D-9BDA-80FE82D8E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6457"/>
          </a:xfrm>
        </p:spPr>
        <p:txBody>
          <a:bodyPr/>
          <a:lstStyle/>
          <a:p>
            <a:r>
              <a:rPr lang="en-US" dirty="0"/>
              <a:t>A “function” tells the computer what action to take</a:t>
            </a:r>
          </a:p>
          <a:p>
            <a:r>
              <a:rPr lang="en-US" dirty="0"/>
              <a:t>A function has “arguments” or “inputs” which give the computer more information about how to complete the action</a:t>
            </a:r>
          </a:p>
          <a:p>
            <a:r>
              <a:rPr lang="en-US" dirty="0"/>
              <a:t>Typical syntax: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function(arg1, arg2,…)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26E22-AEB7-4DF1-89FB-DE6324330303}"/>
              </a:ext>
            </a:extLst>
          </p:cNvPr>
          <p:cNvSpPr txBox="1"/>
          <p:nvPr/>
        </p:nvSpPr>
        <p:spPr>
          <a:xfrm>
            <a:off x="838200" y="4331065"/>
            <a:ext cx="62141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pour(water, 10 mL, cup)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Function = pour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Argument 1 = material (in this case, water)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Argument 2 = amount (in this case, 10mL)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Argument 3 = destination (in this case, cup)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291947-94C5-42EF-B909-DF1C5558AC05}"/>
              </a:ext>
            </a:extLst>
          </p:cNvPr>
          <p:cNvSpPr txBox="1"/>
          <p:nvPr/>
        </p:nvSpPr>
        <p:spPr>
          <a:xfrm>
            <a:off x="6096000" y="4331065"/>
            <a:ext cx="62141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heat(sauce, 100 mL, 200F, stove)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Function = heat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Argument 1 = object (in this case, sauce)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Argument 2 = amount (in this case, 100mL)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Argument 3 = temperature (in this case, 200 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Argument 4 = device (in this case, stove)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2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flat screen television&#10;&#10;Description automatically generated">
            <a:extLst>
              <a:ext uri="{FF2B5EF4-FFF2-40B4-BE49-F238E27FC236}">
                <a16:creationId xmlns:a16="http://schemas.microsoft.com/office/drawing/2014/main" id="{36F38AF9-BAC8-473C-8268-5109D2163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35" y="643467"/>
            <a:ext cx="5125328" cy="3280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A30268-7206-4FA1-844B-BAFAD944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1630705"/>
            <a:ext cx="5291665" cy="13057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B300B-BBBB-42C6-9AD8-9B436CAE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From black and white….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2D00-B577-49F2-86DF-57CDC7A3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4930626" cy="1586163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stroke(0-255)</a:t>
            </a:r>
            <a:r>
              <a:rPr lang="en-US" sz="2000">
                <a:solidFill>
                  <a:schemeClr val="bg1"/>
                </a:solidFill>
              </a:rPr>
              <a:t>:: sets the shade of the border</a:t>
            </a:r>
          </a:p>
          <a:p>
            <a:r>
              <a:rPr lang="en-US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fill(0-255)</a:t>
            </a:r>
            <a:r>
              <a:rPr lang="en-US" sz="2000">
                <a:solidFill>
                  <a:schemeClr val="bg1"/>
                </a:solidFill>
              </a:rPr>
              <a:t>:: sets the shade of the interior fill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81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processing color">
            <a:extLst>
              <a:ext uri="{FF2B5EF4-FFF2-40B4-BE49-F238E27FC236}">
                <a16:creationId xmlns:a16="http://schemas.microsoft.com/office/drawing/2014/main" id="{4787DCBB-6649-4A03-AB7F-CEEAD143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4889" y="643467"/>
            <a:ext cx="8575717" cy="32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3F86-72C6-4806-B8B6-47DCEBFF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To color!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CAAB5-D1E9-4A42-B2DC-574989861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4930626" cy="15861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fill(0-255,0-255,0-255)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stroke(0-255,0-255,0-255)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Set the amount of red, green and blue individually!</a:t>
            </a:r>
            <a:endParaRPr lang="en-US" sz="2000" dirty="0">
              <a:solidFill>
                <a:schemeClr val="bg1"/>
              </a:solidFill>
              <a:hlinkClick r:id="rId3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C15D15-BE06-4E6E-B307-27D482873A03}"/>
              </a:ext>
            </a:extLst>
          </p:cNvPr>
          <p:cNvSpPr txBox="1"/>
          <p:nvPr/>
        </p:nvSpPr>
        <p:spPr>
          <a:xfrm>
            <a:off x="6746034" y="6106113"/>
            <a:ext cx="13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Slider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00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24485-BC33-41D6-BF37-F6786021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Animation!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Image result for processing setup draw">
            <a:extLst>
              <a:ext uri="{FF2B5EF4-FFF2-40B4-BE49-F238E27FC236}">
                <a16:creationId xmlns:a16="http://schemas.microsoft.com/office/drawing/2014/main" id="{02D25258-66CF-43AD-9CED-501EE2644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3189" y="2481568"/>
            <a:ext cx="2375344" cy="30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processing setup draw">
            <a:extLst>
              <a:ext uri="{FF2B5EF4-FFF2-40B4-BE49-F238E27FC236}">
                <a16:creationId xmlns:a16="http://schemas.microsoft.com/office/drawing/2014/main" id="{069AF650-2C16-4ED6-9355-0DB65CBC1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845" y="2331506"/>
            <a:ext cx="4421913" cy="33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215705-E6E2-4618-9A51-F1CE8BFBD523}"/>
              </a:ext>
            </a:extLst>
          </p:cNvPr>
          <p:cNvSpPr txBox="1"/>
          <p:nvPr/>
        </p:nvSpPr>
        <p:spPr>
          <a:xfrm>
            <a:off x="656155" y="5263800"/>
            <a:ext cx="5315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think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/>
              <a:t> like the indentation at the start of a paragraph – it’s just part of the syntax!</a:t>
            </a:r>
          </a:p>
          <a:p>
            <a:endParaRPr lang="en-US" dirty="0"/>
          </a:p>
          <a:p>
            <a:r>
              <a:rPr lang="en-US" dirty="0"/>
              <a:t>Curly braces indicate the start and end of the chunk of code in a given block!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C89B78-7771-4F7B-8A0B-F1036DA6AE2C}"/>
              </a:ext>
            </a:extLst>
          </p:cNvPr>
          <p:cNvSpPr txBox="1"/>
          <p:nvPr/>
        </p:nvSpPr>
        <p:spPr>
          <a:xfrm>
            <a:off x="6928416" y="5608105"/>
            <a:ext cx="4684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setup()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draw()</a:t>
            </a:r>
            <a:r>
              <a:rPr lang="en-US" dirty="0"/>
              <a:t> represent two separate “blocks” of code, like paragraphs in a book!</a:t>
            </a:r>
          </a:p>
        </p:txBody>
      </p:sp>
    </p:spTree>
    <p:extLst>
      <p:ext uri="{BB962C8B-B14F-4D97-AF65-F5344CB8AC3E}">
        <p14:creationId xmlns:p14="http://schemas.microsoft.com/office/powerpoint/2010/main" val="46957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CCA2-55BA-4646-B85C-341E63933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A59D5-FD89-472E-AD59-C9E801C62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AAF74-2107-4FD0-B20D-51B67979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9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A988-722D-4522-A05D-B07D6EE5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title="Strata #3 - Excerpt">
            <a:hlinkClick r:id="" action="ppaction://media"/>
            <a:extLst>
              <a:ext uri="{FF2B5EF4-FFF2-40B4-BE49-F238E27FC236}">
                <a16:creationId xmlns:a16="http://schemas.microsoft.com/office/drawing/2014/main" id="{80AFB090-8741-4629-BDFA-11DE144EE7B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8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7C9B-9227-4B21-9F64-8E01467C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40533-2BF5-448A-B889-5F167A075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3EFE6-1C23-458F-8F76-5D733B59F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5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0332-BDA9-4A14-BCB3-47A55B3F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089C-A975-443E-B95D-16964887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4" title="unnamed soundsculpture">
            <a:hlinkClick r:id="" action="ppaction://media"/>
            <a:extLst>
              <a:ext uri="{FF2B5EF4-FFF2-40B4-BE49-F238E27FC236}">
                <a16:creationId xmlns:a16="http://schemas.microsoft.com/office/drawing/2014/main" id="{342711EA-F305-4813-A194-4C7A706CB2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25400" y="371475"/>
            <a:ext cx="122428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9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59C6-41DC-4548-AEB8-81726374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title="unnamed soundsculpture (docu)">
            <a:hlinkClick r:id="" action="ppaction://media"/>
            <a:extLst>
              <a:ext uri="{FF2B5EF4-FFF2-40B4-BE49-F238E27FC236}">
                <a16:creationId xmlns:a16="http://schemas.microsoft.com/office/drawing/2014/main" id="{93291EB1-28A7-457D-A0A9-5A01B701253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289" y="386644"/>
            <a:ext cx="12169421" cy="60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3A3D59D7-7DA7-474D-BC42-E4E2854F04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8" b="2509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954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0D342-2B9F-4820-B646-A2B20B08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91056"/>
          </a:xfrm>
        </p:spPr>
        <p:txBody>
          <a:bodyPr anchor="t">
            <a:normAutofit/>
          </a:bodyPr>
          <a:lstStyle/>
          <a:p>
            <a:r>
              <a:rPr lang="en-US" sz="3400"/>
              <a:t>OpenProcessing.org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91394E-51D5-4ED0-B513-11BAC425A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17" r="13614" b="-1"/>
          <a:stretch/>
        </p:blipFill>
        <p:spPr>
          <a:xfrm>
            <a:off x="2" y="10"/>
            <a:ext cx="2978497" cy="4226709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AAF3AED0-4CD3-48FA-9556-7ACA4CACF4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93" r="38254" b="-1"/>
          <a:stretch/>
        </p:blipFill>
        <p:spPr>
          <a:xfrm>
            <a:off x="3062764" y="10"/>
            <a:ext cx="2990088" cy="4224518"/>
          </a:xfrm>
          <a:prstGeom prst="rect">
            <a:avLst/>
          </a:prstGeom>
        </p:spPr>
      </p:pic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02EED3F5-7131-4DF8-B9E6-74F5C6CD0C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935" r="29320" b="-2"/>
          <a:stretch/>
        </p:blipFill>
        <p:spPr>
          <a:xfrm>
            <a:off x="6137117" y="10"/>
            <a:ext cx="2990088" cy="4224518"/>
          </a:xfrm>
          <a:prstGeom prst="rect">
            <a:avLst/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0B133509-E59B-45B8-A6DC-3B4A3BE573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118" r="19789"/>
          <a:stretch/>
        </p:blipFill>
        <p:spPr>
          <a:xfrm>
            <a:off x="9211472" y="10"/>
            <a:ext cx="2980528" cy="422451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C1E826-DDA6-4ACE-AB49-10CCCFBC0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4"/>
            <a:ext cx="4498848" cy="1618488"/>
          </a:xfrm>
        </p:spPr>
        <p:txBody>
          <a:bodyPr>
            <a:normAutofit/>
          </a:bodyPr>
          <a:lstStyle/>
          <a:p>
            <a:r>
              <a:rPr lang="en-US" sz="2000" dirty="0"/>
              <a:t>Lots of interesting demos and code examples to explore!</a:t>
            </a:r>
          </a:p>
          <a:p>
            <a:r>
              <a:rPr lang="en-US" sz="2000" dirty="0"/>
              <a:t>Learn from other people’s ideas and get inspired!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592474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4954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136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oking instructions">
            <a:extLst>
              <a:ext uri="{FF2B5EF4-FFF2-40B4-BE49-F238E27FC236}">
                <a16:creationId xmlns:a16="http://schemas.microsoft.com/office/drawing/2014/main" id="{A17F8FA5-53BA-4504-A8FD-0EDB4A6A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6639" y="643467"/>
            <a:ext cx="3825320" cy="32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oogle maps directions">
            <a:extLst>
              <a:ext uri="{FF2B5EF4-FFF2-40B4-BE49-F238E27FC236}">
                <a16:creationId xmlns:a16="http://schemas.microsoft.com/office/drawing/2014/main" id="{0E731A8F-6D30-431D-9098-FFA02B45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4446" y="643467"/>
            <a:ext cx="3836505" cy="32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138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69506-BDC3-4B07-8DD7-786A407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What is a “computer program”?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820E-0C9D-4BA0-9D7B-9834813EA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4930626" cy="1586163"/>
          </a:xfrm>
        </p:spPr>
        <p:txBody>
          <a:bodyPr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 </a:t>
            </a:r>
            <a:r>
              <a:rPr lang="en-US" sz="2000" i="1" dirty="0">
                <a:solidFill>
                  <a:schemeClr val="bg1"/>
                </a:solidFill>
              </a:rPr>
              <a:t>computer program</a:t>
            </a:r>
            <a:r>
              <a:rPr lang="en-US" sz="2000" dirty="0">
                <a:solidFill>
                  <a:schemeClr val="bg1"/>
                </a:solidFill>
              </a:rPr>
              <a:t> is a set of instructions which a computer will </a:t>
            </a:r>
            <a:r>
              <a:rPr lang="en-US" sz="2000" i="1" dirty="0">
                <a:solidFill>
                  <a:schemeClr val="bg1"/>
                </a:solidFill>
              </a:rPr>
              <a:t>execute.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Recipes and map directions are like computer programs!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endParaRPr lang="en-US" sz="2000" i="1" dirty="0">
              <a:solidFill>
                <a:schemeClr val="bg1"/>
              </a:solidFill>
            </a:endParaRPr>
          </a:p>
        </p:txBody>
      </p:sp>
      <p:grpSp>
        <p:nvGrpSpPr>
          <p:cNvPr id="2056" name="Group 140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142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235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Widescreen</PresentationFormat>
  <Paragraphs>53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Creative Coding w/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OpenProcessing.org</vt:lpstr>
      <vt:lpstr>What is a “computer program”?</vt:lpstr>
      <vt:lpstr>Computer programs are like complicated flowcharts which tell the computer what to do!</vt:lpstr>
      <vt:lpstr>What is a “programming language”?</vt:lpstr>
      <vt:lpstr>Location, Location, Location!</vt:lpstr>
      <vt:lpstr>The rect function</vt:lpstr>
      <vt:lpstr>Your first line of code…</vt:lpstr>
      <vt:lpstr>From black and white….</vt:lpstr>
      <vt:lpstr>To color!</vt:lpstr>
      <vt:lpstr>Animation!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Coding w/ Processing</dc:title>
  <dc:creator>Sam Wolk</dc:creator>
  <cp:lastModifiedBy>Sam Wolk</cp:lastModifiedBy>
  <cp:revision>1</cp:revision>
  <dcterms:created xsi:type="dcterms:W3CDTF">2019-12-12T16:44:32Z</dcterms:created>
  <dcterms:modified xsi:type="dcterms:W3CDTF">2019-12-12T16:44:51Z</dcterms:modified>
</cp:coreProperties>
</file>